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7" r:id="rId22"/>
    <p:sldId id="276" r:id="rId23"/>
    <p:sldId id="278" r:id="rId24"/>
    <p:sldId id="281" r:id="rId25"/>
    <p:sldId id="279" r:id="rId26"/>
    <p:sldId id="287" r:id="rId27"/>
    <p:sldId id="280" r:id="rId28"/>
    <p:sldId id="282" r:id="rId29"/>
    <p:sldId id="283" r:id="rId30"/>
    <p:sldId id="285" r:id="rId31"/>
    <p:sldId id="286" r:id="rId3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1B6F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4" d="100"/>
          <a:sy n="94" d="100"/>
        </p:scale>
        <p:origin x="-696" y="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19/09/2014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19/09/2014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19/09/2014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19/09/2014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19/09/2014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19/09/2014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19/09/2014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19/09/2014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19/09/2014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19/09/2014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19/09/2014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19/09/2014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1752724"/>
          </a:xfrm>
        </p:spPr>
        <p:txBody>
          <a:bodyPr>
            <a:normAutofit fontScale="90000"/>
          </a:bodyPr>
          <a:lstStyle/>
          <a:p>
            <a:pPr algn="ctr"/>
            <a:r>
              <a:rPr lang="pt-BR" sz="8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PELC</a:t>
            </a:r>
            <a:r>
              <a:rPr lang="pt-BR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/>
            </a:r>
            <a:br>
              <a:rPr lang="pt-BR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</a:br>
            <a:r>
              <a:rPr lang="pt-BR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PROJETO </a:t>
            </a:r>
            <a:r>
              <a:rPr lang="pt-BR" sz="3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ESPORTE E LAZER DA </a:t>
            </a:r>
            <a:r>
              <a:rPr lang="pt-BR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CIDADE</a:t>
            </a:r>
            <a:endParaRPr lang="pt-BR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51720" y="4323184"/>
            <a:ext cx="6781800" cy="7620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r"/>
            <a:r>
              <a:rPr lang="pt-BR" b="1" spc="150" dirty="0">
                <a:ln w="11430"/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"O lazer vai tomar conta da cidade e a cidade vai tomar conta do lazer"</a:t>
            </a:r>
          </a:p>
        </p:txBody>
      </p:sp>
      <p:pic>
        <p:nvPicPr>
          <p:cNvPr id="1027" name="Picture 3" descr="C:\Users\heliton.rosa\Desktop\LOGOMARCA SMECJ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64505"/>
            <a:ext cx="6685757" cy="1280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8527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68387553"/>
              </p:ext>
            </p:extLst>
          </p:nvPr>
        </p:nvGraphicFramePr>
        <p:xfrm>
          <a:off x="289957" y="2564904"/>
          <a:ext cx="8530515" cy="3422142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5362163"/>
                <a:gridCol w="2088232"/>
                <a:gridCol w="1080120"/>
              </a:tblGrid>
              <a:tr h="329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TIPO DE ATENDIMENTO</a:t>
                      </a:r>
                      <a:endParaRPr lang="pt-BR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MÉDIA/POLO</a:t>
                      </a:r>
                      <a:endParaRPr lang="pt-BR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TOTAL</a:t>
                      </a:r>
                      <a:endParaRPr lang="pt-BR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9525" marB="0" anchor="ctr"/>
                </a:tc>
              </a:tr>
              <a:tr h="329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Crianças/Adolescentes </a:t>
                      </a:r>
                      <a:r>
                        <a:rPr lang="pt-BR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(até 14 anos):</a:t>
                      </a:r>
                      <a:endParaRPr lang="pt-BR" sz="2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162</a:t>
                      </a:r>
                      <a:endParaRPr lang="pt-BR" sz="2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6.300</a:t>
                      </a:r>
                      <a:endParaRPr lang="pt-BR" sz="2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9525" marB="0" anchor="ctr"/>
                </a:tc>
              </a:tr>
              <a:tr h="329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Jovens </a:t>
                      </a:r>
                      <a:r>
                        <a:rPr lang="pt-BR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(15 a 24 anos):</a:t>
                      </a:r>
                      <a:endParaRPr lang="pt-BR" sz="2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111</a:t>
                      </a:r>
                      <a:endParaRPr lang="pt-BR" sz="2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4.350</a:t>
                      </a:r>
                      <a:endParaRPr lang="pt-BR" sz="2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9525" marB="0" anchor="ctr"/>
                </a:tc>
              </a:tr>
              <a:tr h="329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Adultos </a:t>
                      </a:r>
                      <a:r>
                        <a:rPr lang="pt-BR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(acima de 25 anos):</a:t>
                      </a:r>
                      <a:endParaRPr lang="pt-BR" sz="2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117</a:t>
                      </a:r>
                      <a:endParaRPr lang="pt-BR" sz="2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4.550</a:t>
                      </a:r>
                      <a:endParaRPr lang="pt-BR" sz="2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9525" marB="0" anchor="ctr"/>
                </a:tc>
              </a:tr>
              <a:tr h="3292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Pessoas </a:t>
                      </a:r>
                      <a:r>
                        <a:rPr lang="pt-BR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com Deficiência (limitação física, </a:t>
                      </a:r>
                      <a:r>
                        <a:rPr lang="pt-BR" sz="24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mental, sensoriais </a:t>
                      </a:r>
                      <a:r>
                        <a:rPr lang="pt-BR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ou múltiplas - inseridas na distribuição acima)</a:t>
                      </a:r>
                      <a:endParaRPr lang="pt-BR" sz="2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  <a:endParaRPr lang="pt-BR" sz="2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400 </a:t>
                      </a:r>
                      <a:endParaRPr lang="pt-BR" sz="2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9525" marB="0" anchor="ctr"/>
                </a:tc>
              </a:tr>
              <a:tr h="32922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TOTAL DE</a:t>
                      </a:r>
                      <a:r>
                        <a:rPr lang="pt-BR" sz="24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 ATENDIMENTOS</a:t>
                      </a:r>
                      <a:endParaRPr lang="pt-BR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9525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15.600</a:t>
                      </a:r>
                      <a:endParaRPr lang="pt-BR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9525" marB="0" anchor="ctr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179512" y="1476073"/>
            <a:ext cx="4394921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Metas e Público Alvo</a:t>
            </a:r>
          </a:p>
        </p:txBody>
      </p:sp>
    </p:spTree>
    <p:extLst>
      <p:ext uri="{BB962C8B-B14F-4D97-AF65-F5344CB8AC3E}">
        <p14:creationId xmlns:p14="http://schemas.microsoft.com/office/powerpoint/2010/main" xmlns="" val="287792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01955138"/>
              </p:ext>
            </p:extLst>
          </p:nvPr>
        </p:nvGraphicFramePr>
        <p:xfrm>
          <a:off x="323528" y="2594600"/>
          <a:ext cx="8568952" cy="1554480"/>
        </p:xfrm>
        <a:graphic>
          <a:graphicData uri="http://schemas.openxmlformats.org/drawingml/2006/table">
            <a:tbl>
              <a:tblPr lastRow="1" bandRow="1">
                <a:tableStyleId>{5C22544A-7EE6-4342-B048-85BDC9FD1C3A}</a:tableStyleId>
              </a:tblPr>
              <a:tblGrid>
                <a:gridCol w="5400600"/>
                <a:gridCol w="3168352"/>
              </a:tblGrid>
              <a:tr h="338140">
                <a:tc>
                  <a:txBody>
                    <a:bodyPr/>
                    <a:lstStyle/>
                    <a:p>
                      <a:r>
                        <a:rPr lang="pt-BR" sz="2800" b="0" dirty="0" smtClean="0">
                          <a:latin typeface="Arial" pitchFamily="34" charset="0"/>
                          <a:cs typeface="Arial" pitchFamily="34" charset="0"/>
                        </a:rPr>
                        <a:t>Repasse Do Ministério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b="0" dirty="0" smtClean="0">
                          <a:latin typeface="Arial" pitchFamily="34" charset="0"/>
                          <a:cs typeface="Arial" pitchFamily="34" charset="0"/>
                        </a:rPr>
                        <a:t>R$  5.447.040,00</a:t>
                      </a:r>
                    </a:p>
                  </a:txBody>
                  <a:tcPr/>
                </a:tc>
              </a:tr>
              <a:tr h="140118">
                <a:tc>
                  <a:txBody>
                    <a:bodyPr/>
                    <a:lstStyle/>
                    <a:p>
                      <a:r>
                        <a:rPr lang="pt-BR" sz="2800" b="0" dirty="0" smtClean="0">
                          <a:latin typeface="Arial" pitchFamily="34" charset="0"/>
                          <a:cs typeface="Arial" pitchFamily="34" charset="0"/>
                        </a:rPr>
                        <a:t>Contrapartida</a:t>
                      </a:r>
                      <a:endParaRPr lang="pt-BR" sz="2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800" b="0" dirty="0" smtClean="0">
                          <a:latin typeface="Arial" pitchFamily="34" charset="0"/>
                          <a:cs typeface="Arial" pitchFamily="34" charset="0"/>
                        </a:rPr>
                        <a:t>R$     325.734,56</a:t>
                      </a:r>
                      <a:endParaRPr lang="pt-BR" sz="2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6014">
                <a:tc>
                  <a:txBody>
                    <a:bodyPr/>
                    <a:lstStyle/>
                    <a:p>
                      <a:r>
                        <a:rPr lang="pt-BR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TOTAL  DO PROJETO</a:t>
                      </a:r>
                      <a:endParaRPr lang="pt-BR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R$  5.772.774,56</a:t>
                      </a:r>
                      <a:endParaRPr lang="pt-BR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179512" y="1476073"/>
            <a:ext cx="5969904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Resumo Financeiro do PELC</a:t>
            </a:r>
          </a:p>
        </p:txBody>
      </p:sp>
    </p:spTree>
    <p:extLst>
      <p:ext uri="{BB962C8B-B14F-4D97-AF65-F5344CB8AC3E}">
        <p14:creationId xmlns:p14="http://schemas.microsoft.com/office/powerpoint/2010/main" xmlns="" val="129959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94673731"/>
              </p:ext>
            </p:extLst>
          </p:nvPr>
        </p:nvGraphicFramePr>
        <p:xfrm>
          <a:off x="251520" y="2730208"/>
          <a:ext cx="8640960" cy="3435096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5544616"/>
                <a:gridCol w="3096344"/>
              </a:tblGrid>
              <a:tr h="4535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APLICAÇÃO</a:t>
                      </a:r>
                      <a:endParaRPr lang="pt-B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65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Recursos Humanos</a:t>
                      </a:r>
                      <a:endParaRPr lang="pt-BR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R$ </a:t>
                      </a:r>
                      <a:r>
                        <a:rPr lang="pt-BR" sz="28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4.705.932,00 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1776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Material Permanente</a:t>
                      </a:r>
                      <a:endParaRPr lang="pt-BR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28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R$ 312.000,00 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Material de Consumo </a:t>
                      </a:r>
                      <a:endParaRPr lang="pt-BR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28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R$ 207.759,56 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Identificação do Projeto </a:t>
                      </a:r>
                      <a:endParaRPr lang="pt-BR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R$ </a:t>
                      </a:r>
                      <a:r>
                        <a:rPr lang="pt-BR" sz="28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79.083,00 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54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Realização de Eventos </a:t>
                      </a:r>
                      <a:endParaRPr lang="pt-BR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R$</a:t>
                      </a:r>
                      <a:r>
                        <a:rPr lang="pt-BR" sz="2800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28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468.000,00 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377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VALOR TOTAL DO PROJETO</a:t>
                      </a:r>
                      <a:endParaRPr lang="pt-BR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R$ 5.772.774,56 </a:t>
                      </a:r>
                      <a:endParaRPr lang="pt-B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179512" y="1476073"/>
            <a:ext cx="6700873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Aplicação de Recursos do PELC</a:t>
            </a:r>
          </a:p>
        </p:txBody>
      </p:sp>
    </p:spTree>
    <p:extLst>
      <p:ext uri="{BB962C8B-B14F-4D97-AF65-F5344CB8AC3E}">
        <p14:creationId xmlns:p14="http://schemas.microsoft.com/office/powerpoint/2010/main" xmlns="" val="298137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02224185"/>
              </p:ext>
            </p:extLst>
          </p:nvPr>
        </p:nvGraphicFramePr>
        <p:xfrm>
          <a:off x="179512" y="2978256"/>
          <a:ext cx="8640960" cy="1962912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5544616"/>
                <a:gridCol w="3096344"/>
              </a:tblGrid>
              <a:tr h="4535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FONTE </a:t>
                      </a:r>
                      <a:endParaRPr lang="pt-B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009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Repasse do Ministério </a:t>
                      </a:r>
                      <a:endParaRPr lang="pt-BR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R$ </a:t>
                      </a:r>
                      <a:r>
                        <a:rPr lang="pt-BR" sz="28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5.447.040,00 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4009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Contrapartida</a:t>
                      </a:r>
                      <a:endParaRPr lang="pt-BR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R$ </a:t>
                      </a:r>
                      <a:r>
                        <a:rPr lang="pt-BR" sz="28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325.734,56 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4694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VALOR TOTAL DO PROJETO</a:t>
                      </a:r>
                      <a:endParaRPr lang="pt-BR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 R$ </a:t>
                      </a:r>
                      <a:r>
                        <a:rPr lang="pt-BR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5.772.774,56 </a:t>
                      </a:r>
                      <a:endParaRPr lang="pt-BR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179512" y="1476073"/>
            <a:ext cx="5974713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Fonte de Recursos do PELC</a:t>
            </a:r>
          </a:p>
        </p:txBody>
      </p:sp>
    </p:spTree>
    <p:extLst>
      <p:ext uri="{BB962C8B-B14F-4D97-AF65-F5344CB8AC3E}">
        <p14:creationId xmlns:p14="http://schemas.microsoft.com/office/powerpoint/2010/main" xmlns="" val="73344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12339765"/>
              </p:ext>
            </p:extLst>
          </p:nvPr>
        </p:nvGraphicFramePr>
        <p:xfrm>
          <a:off x="251520" y="2599928"/>
          <a:ext cx="8568952" cy="2009408"/>
        </p:xfrm>
        <a:graphic>
          <a:graphicData uri="http://schemas.openxmlformats.org/drawingml/2006/table">
            <a:tbl>
              <a:tblPr lastRow="1" bandRow="1">
                <a:tableStyleId>{5C22544A-7EE6-4342-B048-85BDC9FD1C3A}</a:tableStyleId>
              </a:tblPr>
              <a:tblGrid>
                <a:gridCol w="6696744"/>
                <a:gridCol w="1872208"/>
              </a:tblGrid>
              <a:tr h="973088">
                <a:tc>
                  <a:txBody>
                    <a:bodyPr/>
                    <a:lstStyle/>
                    <a:p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Estruturação necessária ao desenvolvimento do projeto</a:t>
                      </a:r>
                      <a:endParaRPr lang="pt-BR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04 meses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Prazo para realização do projeto</a:t>
                      </a:r>
                      <a:endParaRPr lang="pt-BR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latin typeface="Arial" pitchFamily="34" charset="0"/>
                          <a:cs typeface="Arial" pitchFamily="34" charset="0"/>
                        </a:rPr>
                        <a:t>20 meses</a:t>
                      </a:r>
                      <a:endParaRPr lang="pt-BR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8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TOTAL:</a:t>
                      </a:r>
                      <a:endParaRPr lang="pt-BR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24 meses</a:t>
                      </a:r>
                      <a:endParaRPr lang="pt-BR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179512" y="1476073"/>
            <a:ext cx="6857968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Prazo para Realização do Projeto</a:t>
            </a:r>
          </a:p>
        </p:txBody>
      </p:sp>
    </p:spTree>
    <p:extLst>
      <p:ext uri="{BB962C8B-B14F-4D97-AF65-F5344CB8AC3E}">
        <p14:creationId xmlns:p14="http://schemas.microsoft.com/office/powerpoint/2010/main" xmlns="" val="240155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5758984"/>
              </p:ext>
            </p:extLst>
          </p:nvPr>
        </p:nvGraphicFramePr>
        <p:xfrm>
          <a:off x="251520" y="1916832"/>
          <a:ext cx="8712968" cy="4767072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613763"/>
                <a:gridCol w="8099205"/>
              </a:tblGrid>
              <a:tr h="720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Miniestádio </a:t>
                      </a:r>
                      <a:r>
                        <a:rPr lang="pt-BR" sz="14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Adavilson</a:t>
                      </a: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da Cruz – Pelezinho e adjacência  - Bairro Santa Izabel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720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Centro Esportivo Cidade Verde e adjacência - Bairro Cidade verde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Palácio das Artes Marciais   - Bairro Verdão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5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8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Complexo Esportivo do Quilombo João Balduino Curvo Neto - Bairro Quilombo</a:t>
                      </a:r>
                      <a:endParaRPr lang="pt-BR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5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Mini Estádio Airton de Souza Franco e adjacência - Distrito da Guia</a:t>
                      </a:r>
                      <a:endParaRPr lang="pt-BR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5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Centro Comunitário Júlio </a:t>
                      </a:r>
                      <a:r>
                        <a:rPr lang="pt-BR" sz="14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Strubling</a:t>
                      </a: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Muller </a:t>
                      </a:r>
                      <a:r>
                        <a:rPr lang="pt-BR" sz="14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- </a:t>
                      </a: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Bairro </a:t>
                      </a:r>
                      <a:r>
                        <a:rPr lang="pt-BR" sz="14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Araés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5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579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Centro Comunitário 1º de Março e adjacência - Bairro 1º de Março</a:t>
                      </a:r>
                      <a:endParaRPr lang="pt-BR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5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Praça da Cultura CPA II e adjacência - Bairro CPA II</a:t>
                      </a:r>
                      <a:endParaRPr lang="pt-BR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5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532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Complexo Lagoa Encantada e adjacência - Bairro CPA III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</a:tbl>
          </a:graphicData>
        </a:graphic>
      </p:graphicFrame>
      <p:sp>
        <p:nvSpPr>
          <p:cNvPr id="3" name="Retângulo 2"/>
          <p:cNvSpPr/>
          <p:nvPr/>
        </p:nvSpPr>
        <p:spPr>
          <a:xfrm>
            <a:off x="179512" y="1268760"/>
            <a:ext cx="5530681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Relação de Núcleos PELC </a:t>
            </a:r>
          </a:p>
        </p:txBody>
      </p:sp>
    </p:spTree>
    <p:extLst>
      <p:ext uri="{BB962C8B-B14F-4D97-AF65-F5344CB8AC3E}">
        <p14:creationId xmlns:p14="http://schemas.microsoft.com/office/powerpoint/2010/main" xmlns="" val="114096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31934504"/>
              </p:ext>
            </p:extLst>
          </p:nvPr>
        </p:nvGraphicFramePr>
        <p:xfrm>
          <a:off x="179512" y="220899"/>
          <a:ext cx="8856984" cy="6449568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623907"/>
                <a:gridCol w="8233077"/>
              </a:tblGrid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Mini Estádio João Pires Modesto - JK e adjacência - Bairro CPA IV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Mini Estádio </a:t>
                      </a:r>
                      <a:r>
                        <a:rPr lang="pt-BR" sz="14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Ruiter</a:t>
                      </a: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Jorge de Carvalho e adjacência - Bairro Três Barras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Centro Comunitário Jardim vitória e adjacência - Bairro </a:t>
                      </a:r>
                      <a:r>
                        <a:rPr lang="pt-BR" sz="14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Jardim</a:t>
                      </a:r>
                      <a:r>
                        <a:rPr lang="pt-BR" sz="1400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Vitória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Mini Estádio Marcelo Augusto Felipe Ribeiro e adjacência - Bairro Morada do Ouro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Complexo Poliesportivo Verdinho - Bairro CPA I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Ginásio Poliesportivo </a:t>
                      </a:r>
                      <a:r>
                        <a:rPr lang="pt-BR" sz="14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Paiaguás</a:t>
                      </a: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- Bairro </a:t>
                      </a:r>
                      <a:r>
                        <a:rPr lang="pt-BR" sz="14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Paiaguás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Miniestádio João Bosco Pinheiro e adjacência. - Bairro João Bosco Pinheiro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Miniestádio Jardim União  e adjacência - Bairro Jardim União</a:t>
                      </a:r>
                      <a:endParaRPr lang="pt-BR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Mini Estádio do Moinho e adjacência - Bairro Jardim Universitário s/n</a:t>
                      </a:r>
                      <a:endParaRPr lang="pt-BR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Mini Estádio João Faustino – Praeiro e adjacência - Bairro Praeiro</a:t>
                      </a:r>
                      <a:endParaRPr lang="pt-BR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Área de Lazer residencial bairro terra Nova e adjacência - Bairro Terra Nova</a:t>
                      </a:r>
                      <a:endParaRPr lang="pt-BR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Mini Estádio Pedregal e adjacência - Bairro Pedregal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9517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41653299"/>
              </p:ext>
            </p:extLst>
          </p:nvPr>
        </p:nvGraphicFramePr>
        <p:xfrm>
          <a:off x="107504" y="188640"/>
          <a:ext cx="8856984" cy="6106362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623907"/>
                <a:gridCol w="8233077"/>
              </a:tblGrid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Mini Estádio Jamil </a:t>
                      </a:r>
                      <a:r>
                        <a:rPr lang="pt-BR" sz="14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Muça</a:t>
                      </a: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Sobrinho e adjacência  - Bairro Bela Vista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Complexo Esportivo Gustavo Cid Nunes da Cunha  - Bairro Lixeira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Complexo Esportivo Manoel Soares de Campos - Bairro Dom Aquino  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Área de Lazer Emanuel Pinheiro da Silva - Bairro Poção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Ginásio Poliesportivo João Batista </a:t>
                      </a:r>
                      <a:r>
                        <a:rPr lang="pt-BR" sz="14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Jaudy</a:t>
                      </a: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e adjacência  - Bairro Planalto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Mini Estádio Rubens A. de Belém  e adjacência  - Bairro São João dos Lázaros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Área de Lazer  Expedito Sabino da Silva – Bairro Osmar Cabral</a:t>
                      </a:r>
                      <a:endParaRPr lang="pt-BR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29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Mini Estádio Radialista Ivo de Almeida e adjacência - Bairro Residencial Coxipó</a:t>
                      </a:r>
                      <a:endParaRPr lang="pt-BR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Mini Estádio Antônio de Jesus Semião Rosa e adjacência  - Bairro Santa Laura</a:t>
                      </a:r>
                      <a:endParaRPr lang="pt-BR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4980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Quadra poliesportiva coberta, área pavimentada, Centro comunitário com salas para oficinas e Campo de futebol. - Bairro Pedra 90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Mini Estádio Toninho Xará camisa 10 e adjacência - Bairro nova Esperança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9973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10559183"/>
              </p:ext>
            </p:extLst>
          </p:nvPr>
        </p:nvGraphicFramePr>
        <p:xfrm>
          <a:off x="118390" y="201340"/>
          <a:ext cx="8856984" cy="3645408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623907"/>
                <a:gridCol w="8233077"/>
              </a:tblGrid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Mini Estádio </a:t>
                      </a:r>
                      <a:r>
                        <a:rPr lang="pt-BR" sz="14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Oracina</a:t>
                      </a: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Gonçalves de Moraes e adjacência - Bairro Parque Cuiabá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34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Mini Estádio Cláudio </a:t>
                      </a:r>
                      <a:r>
                        <a:rPr lang="pt-BR" sz="14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Keisque</a:t>
                      </a: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e adjacência - Bairro São João Del Rey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35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Centro Comunitário Jardim Industriário I e adjacência - Bairro  Jardim Industriário I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Horto Florestal e adjacência - Bairro Coophema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Mini Estádio Eduardo Rueda Saraiva e adjacência - Bairro Osmar Cabral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38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Espaço Silva Freire - Bairro Jardim Vista Alegre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  <a:tr h="249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39</a:t>
                      </a:r>
                      <a:endParaRPr lang="pt-BR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Ginásio Poliesportivo Felizardo Laerte do Nascimento  - Bairro Tijucal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393" marR="7393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2600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65214965"/>
              </p:ext>
            </p:extLst>
          </p:nvPr>
        </p:nvGraphicFramePr>
        <p:xfrm>
          <a:off x="6804248" y="1660732"/>
          <a:ext cx="2119084" cy="51526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2619"/>
                <a:gridCol w="1586465"/>
              </a:tblGrid>
              <a:tr h="227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ITEM</a:t>
                      </a:r>
                      <a:endParaRPr lang="pt-B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ATIVIDADE</a:t>
                      </a:r>
                      <a:endParaRPr lang="pt-B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</a:tr>
              <a:tr h="227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pt-B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Artesanato</a:t>
                      </a:r>
                      <a:endParaRPr lang="pt-BR" sz="1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</a:tr>
              <a:tr h="227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pt-B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Atletismo</a:t>
                      </a:r>
                      <a:endParaRPr lang="pt-BR" sz="1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</a:tr>
              <a:tr h="227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pt-B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Basquete</a:t>
                      </a:r>
                      <a:endParaRPr lang="pt-BR" sz="1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</a:tr>
              <a:tr h="227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pt-B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Caminhada</a:t>
                      </a:r>
                      <a:endParaRPr lang="pt-BR" sz="1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</a:tr>
              <a:tr h="227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pt-B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Capoeira</a:t>
                      </a:r>
                      <a:endParaRPr lang="pt-BR" sz="1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</a:tr>
              <a:tr h="227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pt-B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Cinema</a:t>
                      </a:r>
                      <a:endParaRPr lang="pt-BR" sz="1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</a:tr>
              <a:tr h="227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pt-B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Dança</a:t>
                      </a:r>
                      <a:endParaRPr lang="pt-BR" sz="1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</a:tr>
              <a:tr h="227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pt-B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Dança Regional</a:t>
                      </a:r>
                      <a:endParaRPr lang="pt-BR" sz="1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</a:tr>
              <a:tr h="227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pt-B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Futebol Americano</a:t>
                      </a:r>
                      <a:endParaRPr lang="pt-BR" sz="1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</a:tr>
              <a:tr h="227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pt-B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Futebol de Campo</a:t>
                      </a:r>
                      <a:endParaRPr lang="pt-BR" sz="1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</a:tr>
              <a:tr h="227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pt-B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Futsal</a:t>
                      </a:r>
                      <a:endParaRPr lang="pt-BR" sz="1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</a:tr>
              <a:tr h="227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pt-B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Ginástica</a:t>
                      </a:r>
                      <a:endParaRPr lang="pt-BR" sz="1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</a:tr>
              <a:tr h="227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pt-B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Ginástica 3ª Idade</a:t>
                      </a:r>
                      <a:endParaRPr lang="pt-BR" sz="1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</a:tr>
              <a:tr h="227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pt-B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Handebol</a:t>
                      </a:r>
                      <a:endParaRPr lang="pt-BR" sz="1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</a:tr>
              <a:tr h="227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pt-B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Jio Jitsu</a:t>
                      </a:r>
                      <a:endParaRPr lang="pt-BR" sz="1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</a:tr>
              <a:tr h="227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pt-B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Judô</a:t>
                      </a:r>
                      <a:endParaRPr lang="pt-BR" sz="1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</a:tr>
              <a:tr h="227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lang="pt-B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karatê</a:t>
                      </a:r>
                      <a:endParaRPr lang="pt-BR" sz="1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</a:tr>
              <a:tr h="227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pt-B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Musica</a:t>
                      </a:r>
                      <a:endParaRPr lang="pt-BR" sz="1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</a:tr>
              <a:tr h="227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lang="pt-B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Arial" pitchFamily="34" charset="0"/>
                          <a:cs typeface="Arial" pitchFamily="34" charset="0"/>
                        </a:rPr>
                        <a:t>Teatro</a:t>
                      </a:r>
                      <a:endParaRPr lang="pt-BR" sz="11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</a:tr>
              <a:tr h="227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pt-BR" sz="1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voleibol</a:t>
                      </a:r>
                      <a:endParaRPr lang="pt-BR" sz="11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9772" marR="29772" marT="0" marB="0" anchor="b"/>
                </a:tc>
              </a:tr>
            </a:tbl>
          </a:graphicData>
        </a:graphic>
      </p:graphicFrame>
      <p:sp>
        <p:nvSpPr>
          <p:cNvPr id="3" name="Retângulo 2"/>
          <p:cNvSpPr/>
          <p:nvPr/>
        </p:nvSpPr>
        <p:spPr>
          <a:xfrm>
            <a:off x="306320" y="1124744"/>
            <a:ext cx="5022529" cy="1077218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Atividades Sistemáticas</a:t>
            </a:r>
          </a:p>
          <a:p>
            <a:r>
              <a:rPr lang="pt-BR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(Regulares/Oficiais)</a:t>
            </a:r>
          </a:p>
        </p:txBody>
      </p:sp>
      <p:sp>
        <p:nvSpPr>
          <p:cNvPr id="4" name="Retângulo 3"/>
          <p:cNvSpPr/>
          <p:nvPr/>
        </p:nvSpPr>
        <p:spPr>
          <a:xfrm>
            <a:off x="323528" y="2310858"/>
            <a:ext cx="6336704" cy="4286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3000"/>
              </a:lnSpc>
            </a:pPr>
            <a:r>
              <a:rPr lang="pt-BR" sz="2000" dirty="0">
                <a:latin typeface="Arial" pitchFamily="34" charset="0"/>
                <a:cs typeface="Arial" pitchFamily="34" charset="0"/>
              </a:rPr>
              <a:t>Sistemáticas são as atividades com frequência mínima de duas a três vezes por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semana. Essas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atividades contemplarão os interesses da cultura corporal e lúdica, sendo organizadas na forma de oficinas, com local e horário pré-estabelecidos  através de grade horária, de caráter permanente e/ou rotativo, de acordo com as características e interesses da comunidade. Os núcleos deverão oferecer as oficinas nos turnos matutino, vespertino e noturno, incluindo os finais de semana, com uma duração mínima de uma hora.</a:t>
            </a:r>
          </a:p>
        </p:txBody>
      </p:sp>
    </p:spTree>
    <p:extLst>
      <p:ext uri="{BB962C8B-B14F-4D97-AF65-F5344CB8AC3E}">
        <p14:creationId xmlns:p14="http://schemas.microsoft.com/office/powerpoint/2010/main" xmlns="" val="28413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2145045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Arial" pitchFamily="34" charset="0"/>
                <a:cs typeface="Arial" pitchFamily="34" charset="0"/>
              </a:rPr>
              <a:t>Na sua essência, além de proporcionar à prática de atividades físicas, culturais e de lazer que envolva todas as faixas etárias, incluindo as com deficiência, estimula a convivência social, a formação de gestores e lideranças comunitárias, fomenta a pesquisa e a socialização do conhecimento, contribuindo para que o esporte e o lazer sejam tratados como políticas públicas e direito de todos.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3528" y="836712"/>
            <a:ext cx="2592288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extrusionH="57150" contourW="25400" prstMaterial="matte">
              <a:bevelT w="25400" h="55880" prst="slope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PELC</a:t>
            </a:r>
            <a:endParaRPr lang="pt-BR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979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251520" y="2132856"/>
            <a:ext cx="864096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latin typeface="Arial" pitchFamily="34" charset="0"/>
                <a:cs typeface="Arial" pitchFamily="34" charset="0"/>
              </a:rPr>
              <a:t>Além da integração entre os participantes dos núcleos, entre núcleos e destes com a comunidade, os eventos favorecem o diálogo entre as experiências vividas fortalecendo os laços de cooperação, solidariedade e a capacidade de construir coletivamente um patrimônio comum. </a:t>
            </a:r>
          </a:p>
          <a:p>
            <a:pPr algn="just">
              <a:lnSpc>
                <a:spcPct val="150000"/>
              </a:lnSpc>
            </a:pPr>
            <a:r>
              <a:rPr lang="pt-BR" sz="2000" dirty="0">
                <a:latin typeface="Arial" pitchFamily="34" charset="0"/>
                <a:cs typeface="Arial" pitchFamily="34" charset="0"/>
              </a:rPr>
              <a:t>Os eventos podem ser mais restritos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(do núcleo),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 com a participação da comunidade e familiares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(social)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 ou do Programa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(participação de todos os núcleos do convênio).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 Os eventos devem ser compreendidos como parte integrante da execução do Programa, organizados de forma coletiva envolvendo a comunidade como um todo, nos diversos momentos do processo.</a:t>
            </a:r>
          </a:p>
        </p:txBody>
      </p:sp>
      <p:sp>
        <p:nvSpPr>
          <p:cNvPr id="6" name="Retângulo 5"/>
          <p:cNvSpPr/>
          <p:nvPr/>
        </p:nvSpPr>
        <p:spPr>
          <a:xfrm>
            <a:off x="306320" y="1124744"/>
            <a:ext cx="5263749" cy="1077218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Atividades </a:t>
            </a:r>
            <a:r>
              <a:rPr lang="pt-BR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Asistemáticas</a:t>
            </a:r>
            <a:endParaRPr lang="pt-BR" sz="3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pt-BR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(Eventos)</a:t>
            </a:r>
          </a:p>
        </p:txBody>
      </p:sp>
    </p:spTree>
    <p:extLst>
      <p:ext uri="{BB962C8B-B14F-4D97-AF65-F5344CB8AC3E}">
        <p14:creationId xmlns:p14="http://schemas.microsoft.com/office/powerpoint/2010/main" xmlns="" val="267412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69034343"/>
              </p:ext>
            </p:extLst>
          </p:nvPr>
        </p:nvGraphicFramePr>
        <p:xfrm>
          <a:off x="107504" y="116634"/>
          <a:ext cx="8856984" cy="63276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"/>
                <a:gridCol w="2736304"/>
                <a:gridCol w="5688632"/>
              </a:tblGrid>
              <a:tr h="144014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EVENTOS DE </a:t>
                      </a:r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NÚCLEO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pt-BR" sz="2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evento por mês com os beneficiados em um ou mais núcleo.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28" marR="728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865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pt-BR" sz="2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01</a:t>
                      </a:r>
                      <a:endParaRPr lang="pt-BR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28" marR="728" marT="0" marB="0" anchor="ctr"/>
                </a:tc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Bef>
                          <a:spcPts val="3600"/>
                        </a:spcBef>
                        <a:spcAft>
                          <a:spcPts val="1200"/>
                        </a:spcAft>
                      </a:pPr>
                      <a:r>
                        <a:rPr lang="pt-BR" sz="16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PASSEIO </a:t>
                      </a: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CICLÍSTICO 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Bef>
                          <a:spcPts val="3600"/>
                        </a:spcBef>
                        <a:spcAft>
                          <a:spcPts val="12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Descrição: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Estimular a pratica de hábitos saudáveis e despertar a solidariedade de todos os participantes e colaboradores. 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pt-BR" sz="2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02</a:t>
                      </a:r>
                      <a:endParaRPr lang="pt-BR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28" marR="728" marT="0" marB="0" anchor="ctr"/>
                </a:tc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Bef>
                          <a:spcPts val="3600"/>
                        </a:spcBef>
                        <a:spcAft>
                          <a:spcPts val="1200"/>
                        </a:spcAft>
                      </a:pPr>
                      <a:r>
                        <a:rPr lang="pt-BR" sz="16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CAMINHADA </a:t>
                      </a: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PELA PAZ NAS RUAS DE CUIABÁ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Bef>
                          <a:spcPts val="3600"/>
                        </a:spcBef>
                        <a:spcAft>
                          <a:spcPts val="12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Descrição: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Promover a solidariedade entre as pessoas e promover a cultura da Paz.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8125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pt-BR" sz="2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03</a:t>
                      </a:r>
                      <a:endParaRPr lang="pt-BR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28" marR="728" marT="0" marB="0" anchor="ctr"/>
                </a:tc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Bef>
                          <a:spcPts val="3600"/>
                        </a:spcBef>
                        <a:spcAft>
                          <a:spcPts val="1200"/>
                        </a:spcAft>
                      </a:pPr>
                      <a:r>
                        <a:rPr lang="pt-BR" sz="16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CORRIDA </a:t>
                      </a: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RÚSTICA 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Bef>
                          <a:spcPts val="3600"/>
                        </a:spcBef>
                        <a:spcAft>
                          <a:spcPts val="12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Descrição: 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Propiciar a prática do atletismo, fundamentado na ação socioeducativa, vislumbrando a criação da cultura e do hábito esportivo, favorecendo o intercâmbio esportivo, cultural e solidário entre os atletas.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pt-BR" sz="2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  <a:ea typeface="Arial Unicode MS"/>
                          <a:cs typeface="Times New Roman"/>
                        </a:rPr>
                        <a:t>04</a:t>
                      </a:r>
                      <a:endParaRPr lang="pt-BR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Bef>
                          <a:spcPts val="3600"/>
                        </a:spcBef>
                        <a:spcAft>
                          <a:spcPts val="1200"/>
                        </a:spcAft>
                      </a:pPr>
                      <a:r>
                        <a:rPr lang="pt-BR" sz="1600" b="1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  <a:cs typeface="Times New Roman"/>
                        </a:rPr>
                        <a:t>FESTIVAL </a:t>
                      </a: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  <a:cs typeface="Times New Roman"/>
                        </a:rPr>
                        <a:t>PELC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Bef>
                          <a:spcPts val="3600"/>
                        </a:spcBef>
                        <a:spcAft>
                          <a:spcPts val="12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  <a:cs typeface="Times New Roman"/>
                        </a:rPr>
                        <a:t>Descrição:</a:t>
                      </a: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  <a:cs typeface="Times New Roman"/>
                        </a:rPr>
                        <a:t> C</a:t>
                      </a: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ampeonato 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 </a:t>
                      </a: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futsal, basquete, tênis de mesa, dama, xadrez, truco, futebol de campo, vôlei,  brinquedoteca,</a:t>
                      </a: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entre outras atividades.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pt-BR" sz="2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  <a:ea typeface="Arial Unicode MS"/>
                          <a:cs typeface="Times New Roman"/>
                        </a:rPr>
                        <a:t>05</a:t>
                      </a:r>
                      <a:endParaRPr lang="pt-BR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Bef>
                          <a:spcPts val="3600"/>
                        </a:spcBef>
                        <a:spcAft>
                          <a:spcPts val="1200"/>
                        </a:spcAft>
                      </a:pPr>
                      <a:r>
                        <a:rPr lang="pt-BR" sz="1600" b="1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RODAS </a:t>
                      </a: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TEMÁTICAS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Bef>
                          <a:spcPts val="3600"/>
                        </a:spcBef>
                        <a:spcAft>
                          <a:spcPts val="12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  <a:cs typeface="Times New Roman"/>
                        </a:rPr>
                        <a:t>Descrição:</a:t>
                      </a: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Trabalhos educativos de conscientização do ser humano através de histórias, interpretações e trabalhos de livre expressão, a partir de desenhos e rodas de debates, com acompanhamento de profissional.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pt-BR" sz="2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  <a:ea typeface="Arial Unicode MS"/>
                          <a:cs typeface="Times New Roman"/>
                        </a:rPr>
                        <a:t>06</a:t>
                      </a:r>
                      <a:endParaRPr lang="pt-BR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Bef>
                          <a:spcPts val="3600"/>
                        </a:spcBef>
                        <a:spcAft>
                          <a:spcPts val="1200"/>
                        </a:spcAft>
                      </a:pPr>
                      <a:r>
                        <a:rPr lang="pt-BR" sz="1600" b="1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DANÇAS 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Bef>
                          <a:spcPts val="3600"/>
                        </a:spcBef>
                        <a:spcAft>
                          <a:spcPts val="12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  <a:cs typeface="Times New Roman"/>
                        </a:rPr>
                        <a:t>Descrição: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Promover apresentações de danças regionais fruto do aprendizado nas oficinas dos núcleos. 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2219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72859246"/>
              </p:ext>
            </p:extLst>
          </p:nvPr>
        </p:nvGraphicFramePr>
        <p:xfrm>
          <a:off x="145604" y="129332"/>
          <a:ext cx="8981896" cy="615696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537964"/>
                <a:gridCol w="2429168"/>
                <a:gridCol w="6014764"/>
              </a:tblGrid>
              <a:tr h="8513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  <a:ea typeface="Arial Unicode MS"/>
                          <a:cs typeface="Times New Roman"/>
                        </a:rPr>
                        <a:t>07</a:t>
                      </a:r>
                      <a:endParaRPr lang="pt-BR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ATIVIDADES </a:t>
                      </a: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FÍSICO/ESPORTIVAS COM A NATUREZA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 Unicode MS"/>
                          <a:cs typeface="Times New Roman"/>
                        </a:rPr>
                        <a:t>Descrição:</a:t>
                      </a: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Atividades dinâmicas e de aventura na natureza, que desafie e desperte o interesse por esportes radicais, com equipamentos seguros e acompanhamento de profissionais. (Ex.: rapel, escaladas, tirolesa, canoagem e outros).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5924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  <a:ea typeface="Arial Unicode MS"/>
                          <a:cs typeface="Times New Roman"/>
                        </a:rPr>
                        <a:t>08</a:t>
                      </a:r>
                      <a:endParaRPr lang="pt-BR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TEATRO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 Unicode MS"/>
                          <a:cs typeface="Times New Roman"/>
                        </a:rPr>
                        <a:t>Descrição:</a:t>
                      </a: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Atividades de expressão corporal, jogos e trabalhos em grupo para realização de pequenos esquetes e peças teatrais com orientação e auxílio de um profissional, desenvolvendo a construção da </a:t>
                      </a:r>
                      <a:r>
                        <a:rPr lang="pt-BR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autoestima </a:t>
                      </a: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 autoconfiança.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1175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  <a:ea typeface="Arial Unicode MS"/>
                          <a:cs typeface="Times New Roman"/>
                        </a:rPr>
                        <a:t>09</a:t>
                      </a:r>
                      <a:endParaRPr lang="pt-BR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SEMANA </a:t>
                      </a: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DO FOLCLORE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 Unicode MS"/>
                          <a:cs typeface="Times New Roman"/>
                        </a:rPr>
                        <a:t>Descrição:</a:t>
                      </a: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Promover e valorizar os costumes, lendas, tradições e festas popular  local e regional.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474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  <a:ea typeface="Arial Unicode MS"/>
                          <a:cs typeface="Times New Roman"/>
                        </a:rPr>
                        <a:t>10</a:t>
                      </a:r>
                      <a:endParaRPr lang="pt-BR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DIA </a:t>
                      </a: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 LAZER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 Unicode MS"/>
                          <a:cs typeface="Times New Roman"/>
                        </a:rPr>
                        <a:t>Descrição:</a:t>
                      </a: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Disseminar a importância das atividades esportivas visando o entretenimento e de melhoria do relacionamento interpessoal.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6376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  <a:ea typeface="Arial Unicode MS"/>
                          <a:cs typeface="Times New Roman"/>
                        </a:rPr>
                        <a:t>11</a:t>
                      </a:r>
                      <a:endParaRPr lang="pt-BR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ARTE </a:t>
                      </a: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RECICLADA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 Unicode MS"/>
                          <a:cs typeface="Times New Roman"/>
                        </a:rPr>
                        <a:t>Descrição:</a:t>
                      </a: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Valorização e o estímulo à realização de ações voltadas para o reaproveitamento </a:t>
                      </a:r>
                      <a:r>
                        <a:rPr lang="pt-BR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</a:t>
                      </a:r>
                      <a:r>
                        <a:rPr lang="pt-BR" sz="160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materiais </a:t>
                      </a: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reciclados como forma de </a:t>
                      </a:r>
                      <a:r>
                        <a:rPr lang="pt-BR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contribuição</a:t>
                      </a:r>
                      <a:r>
                        <a:rPr lang="pt-BR" sz="160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social </a:t>
                      </a: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 de estímulo às artes manuais </a:t>
                      </a:r>
                      <a:r>
                        <a:rPr lang="pt-BR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como</a:t>
                      </a:r>
                      <a:r>
                        <a:rPr lang="pt-BR" sz="160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BR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forma </a:t>
                      </a: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 lazer e cultura.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2813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  <a:ea typeface="Arial Unicode MS"/>
                          <a:cs typeface="Times New Roman"/>
                        </a:rPr>
                        <a:t>12</a:t>
                      </a:r>
                      <a:endParaRPr lang="pt-BR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PASSEIO </a:t>
                      </a: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AOS PONTOS TURÍSTICOS DA CAPITAL.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 Unicode MS"/>
                          <a:cs typeface="Times New Roman"/>
                        </a:rPr>
                        <a:t>Descrição:</a:t>
                      </a: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Promover aos participantes momentos de lazer através de visitas aos principais pontos turísticos da capital.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0032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3806752"/>
              </p:ext>
            </p:extLst>
          </p:nvPr>
        </p:nvGraphicFramePr>
        <p:xfrm>
          <a:off x="132904" y="188640"/>
          <a:ext cx="8914701" cy="624840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522605"/>
                <a:gridCol w="2404323"/>
                <a:gridCol w="5987773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  <a:ea typeface="Arial Unicode MS"/>
                          <a:cs typeface="Times New Roman"/>
                        </a:rPr>
                        <a:t>13</a:t>
                      </a:r>
                      <a:endParaRPr lang="pt-BR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TRILHAS </a:t>
                      </a: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ECOLÓGICAS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 Unicode MS"/>
                          <a:cs typeface="Times New Roman"/>
                        </a:rPr>
                        <a:t>Descrição:</a:t>
                      </a: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Valorização do meio ambiente e do patrimônio natural e histórico da capital como forma de lazer.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  <a:ea typeface="Arial Unicode MS"/>
                          <a:cs typeface="Times New Roman"/>
                        </a:rPr>
                        <a:t>14</a:t>
                      </a:r>
                      <a:endParaRPr lang="pt-BR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ENCENAÇÃO </a:t>
                      </a: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TEATRAL DA PAIXÃO DE CRISTO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 Unicode MS"/>
                          <a:cs typeface="Times New Roman"/>
                        </a:rPr>
                        <a:t>Descrição:</a:t>
                      </a: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Valorização do teatro como forma de lazer e disseminador de cultura religiosa.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1474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  <a:ea typeface="Arial Unicode MS"/>
                          <a:cs typeface="Times New Roman"/>
                        </a:rPr>
                        <a:t>16</a:t>
                      </a:r>
                      <a:endParaRPr lang="pt-BR" sz="2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u="non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MANHÃ RECREATIVA</a:t>
                      </a:r>
                      <a:endParaRPr lang="pt-BR" sz="1600" u="none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 Unicode MS"/>
                          <a:cs typeface="Times New Roman"/>
                        </a:rPr>
                        <a:t>Descrição:</a:t>
                      </a: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Realizar manhã recreativa com as crianças dos Núcleos e Bairro vizinhos.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  <a:ea typeface="Arial Unicode MS"/>
                          <a:cs typeface="Times New Roman"/>
                        </a:rPr>
                        <a:t>17</a:t>
                      </a:r>
                      <a:endParaRPr lang="pt-BR" sz="2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u="non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É </a:t>
                      </a:r>
                      <a:r>
                        <a:rPr lang="pt-BR" sz="1600" b="1" u="none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ÉPOCA DE SÃO JOÃO</a:t>
                      </a:r>
                      <a:endParaRPr lang="pt-BR" sz="1600" u="none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 Unicode MS"/>
                          <a:cs typeface="Times New Roman"/>
                        </a:rPr>
                        <a:t>Descrição:</a:t>
                      </a: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Realizar festa junina envolvendo crianças, adolescentes e adultos através de dançam quadrilha. 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  <a:ea typeface="Arial Unicode MS"/>
                          <a:cs typeface="Times New Roman"/>
                        </a:rPr>
                        <a:t>18</a:t>
                      </a:r>
                      <a:endParaRPr lang="pt-BR" sz="2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u="non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HOMENAGEM </a:t>
                      </a:r>
                      <a:r>
                        <a:rPr lang="pt-BR" sz="1600" b="1" u="none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AOS </a:t>
                      </a:r>
                      <a:r>
                        <a:rPr lang="pt-BR" sz="1600" b="1" u="non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PAIS</a:t>
                      </a:r>
                      <a:endParaRPr lang="pt-BR" sz="1600" u="none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 Unicode MS"/>
                          <a:cs typeface="Times New Roman"/>
                        </a:rPr>
                        <a:t>Descrição:</a:t>
                      </a: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Preparar uma </a:t>
                      </a:r>
                      <a:r>
                        <a:rPr lang="pt-BR" sz="1600" b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homenagem a todos os pais </a:t>
                      </a: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das crianças e adolescentes que são atendidos nos núcleos.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6838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  <a:ea typeface="Arial Unicode MS"/>
                          <a:cs typeface="Times New Roman"/>
                        </a:rPr>
                        <a:t>19</a:t>
                      </a:r>
                      <a:endParaRPr lang="pt-BR" sz="2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u="non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BRINCANDO </a:t>
                      </a:r>
                      <a:r>
                        <a:rPr lang="pt-BR" sz="1600" b="1" u="none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NO PARQUE </a:t>
                      </a:r>
                      <a:r>
                        <a:rPr lang="pt-PT" sz="1600" b="1" u="none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PT" sz="1600" b="1" u="non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MÃE BONIFÁCIA</a:t>
                      </a:r>
                      <a:endParaRPr lang="pt-BR" sz="1600" u="none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>
                          <a:effectLst/>
                          <a:latin typeface="Arial"/>
                          <a:ea typeface="Arial Unicode MS"/>
                          <a:cs typeface="Times New Roman"/>
                        </a:rPr>
                        <a:t>Descrição: </a:t>
                      </a:r>
                      <a:r>
                        <a:rPr lang="pt-BR" sz="16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atividades recreativas, artísticas e de educação ambiental, com apresentação teatral, apresentações de danças regionais, shows musicais e brincadeiras para crianças em equipamentos infláveis e na cama elástica e distribuição de pipoca e refrigerante.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  <a:ea typeface="Arial Unicode MS"/>
                          <a:cs typeface="Times New Roman"/>
                        </a:rPr>
                        <a:t>20</a:t>
                      </a:r>
                      <a:endParaRPr lang="pt-BR" sz="2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u="non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CORRIDA </a:t>
                      </a:r>
                      <a:r>
                        <a:rPr lang="pt-BR" sz="1600" b="1" u="none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PEDESTRE BOM JESUS DE CUIABÁ</a:t>
                      </a:r>
                      <a:endParaRPr lang="pt-BR" sz="1600" u="none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1" dirty="0">
                          <a:effectLst/>
                          <a:latin typeface="Arial"/>
                          <a:ea typeface="Arial Unicode MS"/>
                          <a:cs typeface="Times New Roman"/>
                        </a:rPr>
                        <a:t>Descrição: </a:t>
                      </a:r>
                      <a:r>
                        <a:rPr lang="pt-BR" sz="1600" dirty="0">
                          <a:effectLst/>
                          <a:latin typeface="Arial"/>
                          <a:ea typeface="Arial Unicode MS"/>
                          <a:cs typeface="Times New Roman"/>
                        </a:rPr>
                        <a:t>Participação dos Núcleos PELC na corrida pedestre de aniversario de Cuiabá.</a:t>
                      </a:r>
                      <a:r>
                        <a:rPr lang="pt-BR" sz="16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Com participação especial dos portadores de necessidades especiais e ao mais idoso de ambos os sexos</a:t>
                      </a:r>
                      <a:r>
                        <a:rPr lang="pt-BR" sz="1600" dirty="0">
                          <a:effectLst/>
                          <a:latin typeface="Arial"/>
                          <a:ea typeface="Arial Unicode MS"/>
                          <a:cs typeface="Times New Roman"/>
                        </a:rPr>
                        <a:t>.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61334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06320" y="1415678"/>
            <a:ext cx="6751335" cy="1077218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Carga Horária e Atribuições dos </a:t>
            </a:r>
          </a:p>
          <a:p>
            <a:r>
              <a:rPr lang="pt-BR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Recursos Humanos</a:t>
            </a:r>
          </a:p>
        </p:txBody>
      </p:sp>
      <p:sp>
        <p:nvSpPr>
          <p:cNvPr id="5" name="Retângulo 4"/>
          <p:cNvSpPr/>
          <p:nvPr/>
        </p:nvSpPr>
        <p:spPr>
          <a:xfrm>
            <a:off x="251520" y="2492896"/>
            <a:ext cx="86409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Arial" pitchFamily="34" charset="0"/>
                <a:cs typeface="Arial" pitchFamily="34" charset="0"/>
              </a:rPr>
              <a:t>Coordenador  Geral do PELC</a:t>
            </a:r>
            <a:endParaRPr lang="pt-BR" sz="2000" dirty="0">
              <a:latin typeface="Arial" pitchFamily="34" charset="0"/>
              <a:cs typeface="Arial" pitchFamily="34" charset="0"/>
            </a:endParaRP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40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horas semanais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Coordenador será de responsabilidade da entidade conveniada. </a:t>
            </a:r>
          </a:p>
          <a:p>
            <a:r>
              <a:rPr lang="pt-BR" sz="2000" b="1" dirty="0">
                <a:latin typeface="Arial" pitchFamily="34" charset="0"/>
                <a:cs typeface="Arial" pitchFamily="34" charset="0"/>
              </a:rPr>
              <a:t> </a:t>
            </a: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000" b="1" dirty="0" smtClean="0">
                <a:latin typeface="Arial" pitchFamily="34" charset="0"/>
                <a:cs typeface="Arial" pitchFamily="34" charset="0"/>
              </a:rPr>
              <a:t>Atribuições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: </a:t>
            </a:r>
          </a:p>
          <a:p>
            <a:pPr marL="342900" lvl="0" indent="-342900" algn="just">
              <a:buFont typeface="Wingdings" pitchFamily="2" charset="2"/>
              <a:buChar char="Ø"/>
            </a:pPr>
            <a:r>
              <a:rPr lang="pt-BR" sz="2000" dirty="0">
                <a:latin typeface="Arial" pitchFamily="34" charset="0"/>
                <a:cs typeface="Arial" pitchFamily="34" charset="0"/>
              </a:rPr>
              <a:t>Apropriar-se do Planejamento Pedagógico encaminhado para solicitação do Convênio celebrado com o Ministério do Esporte; </a:t>
            </a:r>
          </a:p>
          <a:p>
            <a:pPr marL="342900" lvl="0" indent="-342900" algn="just">
              <a:buFont typeface="Wingdings" pitchFamily="2" charset="2"/>
              <a:buChar char="Ø"/>
            </a:pPr>
            <a:r>
              <a:rPr lang="pt-BR" sz="2000" dirty="0">
                <a:latin typeface="Arial" pitchFamily="34" charset="0"/>
                <a:cs typeface="Arial" pitchFamily="34" charset="0"/>
              </a:rPr>
              <a:t>Acompanhar e auxiliar na fase de estruturação do Convênio; </a:t>
            </a:r>
          </a:p>
          <a:p>
            <a:pPr marL="342900" lvl="0" indent="-342900" algn="just">
              <a:buFont typeface="Wingdings" pitchFamily="2" charset="2"/>
              <a:buChar char="Ø"/>
            </a:pPr>
            <a:r>
              <a:rPr lang="pt-BR" sz="2000" dirty="0">
                <a:latin typeface="Arial" pitchFamily="34" charset="0"/>
                <a:cs typeface="Arial" pitchFamily="34" charset="0"/>
              </a:rPr>
              <a:t>Auxiliar o coordenador pedagógico na execução das atividades por ele desenvolvidas; </a:t>
            </a:r>
          </a:p>
          <a:p>
            <a:pPr marL="342900" lvl="0" indent="-342900" algn="just">
              <a:buFont typeface="Wingdings" pitchFamily="2" charset="2"/>
              <a:buChar char="Ø"/>
            </a:pPr>
            <a:r>
              <a:rPr lang="pt-BR" sz="2000" dirty="0">
                <a:latin typeface="Arial" pitchFamily="34" charset="0"/>
                <a:cs typeface="Arial" pitchFamily="34" charset="0"/>
              </a:rPr>
              <a:t>Monitorar as atividades desenvolvidas pela entidade convenente a fim de garantir a boa execução do objeto pactuado;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pt-BR" sz="2000" dirty="0">
                <a:latin typeface="Arial" pitchFamily="34" charset="0"/>
                <a:cs typeface="Arial" pitchFamily="34" charset="0"/>
              </a:rPr>
              <a:t>Assegurar a visibilidade do projeto, utilizando-se das orientações de identificação visual do Governo Federal/ Ministério do Esporte. </a:t>
            </a:r>
          </a:p>
        </p:txBody>
      </p:sp>
    </p:spTree>
    <p:extLst>
      <p:ext uri="{BB962C8B-B14F-4D97-AF65-F5344CB8AC3E}">
        <p14:creationId xmlns:p14="http://schemas.microsoft.com/office/powerpoint/2010/main" xmlns="" val="189273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79512" y="1210101"/>
            <a:ext cx="8784976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>
                <a:latin typeface="Arial" pitchFamily="34" charset="0"/>
                <a:cs typeface="Arial" pitchFamily="34" charset="0"/>
              </a:rPr>
              <a:t>Coordenador Pedagógico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	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40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horas semanais</a:t>
            </a:r>
          </a:p>
          <a:p>
            <a:r>
              <a:rPr lang="pt-BR" sz="2400" dirty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pt-BR" sz="2400" b="1" dirty="0">
                <a:latin typeface="Arial" pitchFamily="34" charset="0"/>
                <a:cs typeface="Arial" pitchFamily="34" charset="0"/>
              </a:rPr>
              <a:t>Atribuições: 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Coordenar todas as ações de planejamento após a celebração do convênio (execução), monitoramento e avaliação das ações do Programa, a serem realizadas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participativamente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com apoio do grupo gestor; 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Organizar e coordenar o grupo gestor; 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Coordenar a organização das diversas etapas do processo de formação; 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Realizar reuniões regulares com os Coordenadores de Núcleos e demais agentes sob sua responsabilidade; </a:t>
            </a:r>
          </a:p>
        </p:txBody>
      </p:sp>
    </p:spTree>
    <p:extLst>
      <p:ext uri="{BB962C8B-B14F-4D97-AF65-F5344CB8AC3E}">
        <p14:creationId xmlns:p14="http://schemas.microsoft.com/office/powerpoint/2010/main" xmlns="" val="203086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1556792"/>
            <a:ext cx="871296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Organizar, com os demais agentes do processo, as inscrições, o planejamento geral das atividades sistemáticas (oficinas) e assistemáticas (eventos), zelando pelo controle de frequência da equipe; </a:t>
            </a: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Monitorar cumprimento de tarefas e horários dos Coordenadores de Núcleo; </a:t>
            </a: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Elaborar conjuntamente com demais coordenadores de núcleo, se houver, e com o coordenador, os relatórios de execução do convênio;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Envolver a Entidade de Controle Social nas ações do Programa;</a:t>
            </a:r>
          </a:p>
          <a:p>
            <a:pPr marL="457200" lvl="0" indent="-457200" algn="just">
              <a:buFont typeface="Arial" pitchFamily="34" charset="0"/>
              <a:buChar char="•"/>
            </a:pP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095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79512" y="1556792"/>
            <a:ext cx="8784976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Socializar dados e informações; 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Planejar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as ações de divulgação do Programa em consonância com o estabelecido com o Planejamento Pedagógico; 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Dialogar constantemente com o coordenador do convênio, acompanhando o seu cumprimento. 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Em suma, o coordenador pedagógico é aquele que tem a visão do todo, está permanentemente circulando nos núcleos, observando, fazendo sugestões e agindo de forma a qualificar cada vez mais o trabalho. Precisa conhecer profundamente o Programa, suas diretrizes, objetivos, orientações e socializar este conhecimento. </a:t>
            </a:r>
          </a:p>
        </p:txBody>
      </p:sp>
    </p:spTree>
    <p:extLst>
      <p:ext uri="{BB962C8B-B14F-4D97-AF65-F5344CB8AC3E}">
        <p14:creationId xmlns:p14="http://schemas.microsoft.com/office/powerpoint/2010/main" xmlns="" val="339332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9512" y="1022240"/>
            <a:ext cx="878497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>
                <a:latin typeface="Arial" pitchFamily="34" charset="0"/>
                <a:cs typeface="Arial" pitchFamily="34" charset="0"/>
              </a:rPr>
              <a:t>Coordenador de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Núcleo</a:t>
            </a: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40 horas</a:t>
            </a:r>
          </a:p>
          <a:p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Atribuições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: 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Coordenar todas as atividades sistemáticas (oficinas) e assistemáticas (eventos) do núcleo sob sua responsabilidade, planejando-as coletivamente; 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Organizar as inscrições, o controle de presença, analisando sistematicamente o planejamento dos agentes e os dados, adotando as medidas necessárias para os ajustes, quando necessário;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Planejar a grade horária dos agentes sociais, prevendo aproximadamente: 14 horas semanais de atividades sistemáticas; 04 horas para planejamento, estudos e reuniões e 02 horas para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outras.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318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9512" y="1556792"/>
            <a:ext cx="87849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b="1" dirty="0">
                <a:latin typeface="Arial" pitchFamily="34" charset="0"/>
                <a:cs typeface="Arial" pitchFamily="34" charset="0"/>
              </a:rPr>
              <a:t>Atividades como eventos, mobilização comunitária, etc. (banco de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horas)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Monitorar a grade horária, bem como o banco de horas dos agentes sociais; 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Promover e participar das reuniões semanais com os agentes e outras lideranças do seu grupo, para estudo, planejamento e avaliação das ações; 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Identificar, junto à comunidade, quais são os determinantes sociais de saúde que mais interferem nas condições de saúde da população beneficiada; 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Encaminhar ao Coordenador Geral e ao Grupo Gestor as demandas advindas do seu Núcleo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Participar de todas as reuniões agendadas pelo Coordenador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;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042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2141517"/>
            <a:ext cx="8640960" cy="4455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Nortear ações voltadas para públicos diferenciados nos núcleos lazer e esporte recreativo;</a:t>
            </a:r>
          </a:p>
          <a:p>
            <a:pPr marL="285750" lvl="0" indent="-285750" algn="just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285750" lvl="0" indent="-285750" algn="just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Estimular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a gestão participativa entre os atores locais direta e indiretamente envolvidos;</a:t>
            </a:r>
          </a:p>
          <a:p>
            <a:pPr marL="285750" lvl="0" indent="-285750" algn="just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285750" lvl="0" indent="-285750" algn="just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Orientar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entidades convenentes para estruturar e conduzir políticas públicas de lazer e esporte recreativo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;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23528" y="1332057"/>
            <a:ext cx="4804520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São objetivos do PELC</a:t>
            </a:r>
            <a:endParaRPr lang="pt-BR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509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9512" y="1498133"/>
            <a:ext cx="8784976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>
                <a:latin typeface="Arial" pitchFamily="34" charset="0"/>
                <a:cs typeface="Arial" pitchFamily="34" charset="0"/>
              </a:rPr>
              <a:t>Agentes Sociais de Lazer e Esporte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Recreativo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20 horas</a:t>
            </a:r>
          </a:p>
          <a:p>
            <a:r>
              <a:rPr lang="pt-BR" sz="24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pt-BR" sz="2400" dirty="0">
                <a:latin typeface="Arial" pitchFamily="34" charset="0"/>
                <a:cs typeface="Arial" pitchFamily="34" charset="0"/>
              </a:rPr>
              <a:t>Os agentes sociais selecionados devem ter conhecimento e experiência sobre as atividades que desenvolverão. É imprescindível o envolvimento de lideranças comunitárias que já desenvolvem atividades (capoeiristas, bailarinos, artistas plásticos, músicos, atores, etc.) nas comunidades a serem atendidas. </a:t>
            </a:r>
          </a:p>
          <a:p>
            <a:pPr algn="just"/>
            <a:r>
              <a:rPr lang="pt-BR" sz="2400" dirty="0">
                <a:latin typeface="Arial" pitchFamily="34" charset="0"/>
                <a:cs typeface="Arial" pitchFamily="34" charset="0"/>
              </a:rPr>
              <a:t>Nesse sentido, podem ser considerados agentes sociais: gestores, professores de Educação Física, educadores populares e comunitários, demais profissionais de áreas afins ao lazer e envolvidos diretamente na execução do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Programa.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264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9512" y="1556792"/>
            <a:ext cx="87849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b="1" dirty="0" smtClean="0">
                <a:latin typeface="Arial" pitchFamily="34" charset="0"/>
                <a:cs typeface="Arial" pitchFamily="34" charset="0"/>
              </a:rPr>
              <a:t>Atribuições: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Participar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das ações de planejamento, monitoramento e avaliação das atividades sistemáticas e eventos do Núcleo; 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Planejar e desenvolver suas oficinas de acordo com a proposta pedagógica do Programa; 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Mobilizar a comunidade para a efetiva participação das atividades; 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Inscrever e monitorar a participação nas atividades sob sua responsabilidade; 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Participar das ações de Formação Continuada; 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Entregar sistematicamente o levantamento das atividades desenvolvidas no Núcleo e os dados solicitados pela coordenação.</a:t>
            </a:r>
          </a:p>
        </p:txBody>
      </p:sp>
    </p:spTree>
    <p:extLst>
      <p:ext uri="{BB962C8B-B14F-4D97-AF65-F5344CB8AC3E}">
        <p14:creationId xmlns:p14="http://schemas.microsoft.com/office/powerpoint/2010/main" xmlns="" val="10477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1628800"/>
            <a:ext cx="86409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Promover a formação continuada de agentes sociais de lazer e esporte recreativo;</a:t>
            </a:r>
          </a:p>
          <a:p>
            <a:pPr marL="285750" lvl="0" indent="-28575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285750" lvl="0" indent="-285750" algn="just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Incentivar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a organização coletiva de eventos de lazer e esporte recreativo para envolver a população local para além dos núcleos; e</a:t>
            </a:r>
          </a:p>
          <a:p>
            <a:pPr marL="285750" indent="-28575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Reconhecer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as qualidades da cultura local na apropriação do direito ao lazer e ao esporte recreativo.</a:t>
            </a:r>
          </a:p>
        </p:txBody>
      </p:sp>
    </p:spTree>
    <p:extLst>
      <p:ext uri="{BB962C8B-B14F-4D97-AF65-F5344CB8AC3E}">
        <p14:creationId xmlns:p14="http://schemas.microsoft.com/office/powerpoint/2010/main" xmlns="" val="39693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1988840"/>
            <a:ext cx="86409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Em CUIABÁ serão implantados 39 Núcleo que  atenderão 400 crianças/adolescentes/adultos/idosos e portadores de necessidades especiais, por núcleo, de segunda-feira a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sexta-feira.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51520" y="1332057"/>
            <a:ext cx="3063659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Núcleos PELC</a:t>
            </a:r>
            <a:endParaRPr lang="pt-BR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169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1517822"/>
            <a:ext cx="8640960" cy="52235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4500"/>
              </a:lnSpc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Os núcleos são espaços de convivência social, onde as manifestações esportivas e de lazer são planejadas e desenvolvidas. As praças, as quadras, os salões paroquiais, os ginásios esportivos, os campos de futebol, os clubes sociais, são exemplos de espaços destinados aos núcleos. Nesses, as atividades físico-esportivas, socioculturais, artísticas, intelectuais acontecem tendo como princípio a gestão participativa e democrática.</a:t>
            </a:r>
          </a:p>
        </p:txBody>
      </p:sp>
    </p:spTree>
    <p:extLst>
      <p:ext uri="{BB962C8B-B14F-4D97-AF65-F5344CB8AC3E}">
        <p14:creationId xmlns:p14="http://schemas.microsoft.com/office/powerpoint/2010/main" xmlns="" val="367343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3410997"/>
            <a:ext cx="84969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2800" dirty="0" smtClean="0">
                <a:latin typeface="Arial" pitchFamily="34" charset="0"/>
                <a:cs typeface="Arial" pitchFamily="34" charset="0"/>
              </a:rPr>
              <a:t>01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- Coordenador de Núcleo  </a:t>
            </a:r>
          </a:p>
          <a:p>
            <a:pPr lvl="0" algn="just">
              <a:lnSpc>
                <a:spcPct val="200000"/>
              </a:lnSpc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06 - Agentes Sociais de Esporte e de Lazer  </a:t>
            </a:r>
          </a:p>
        </p:txBody>
      </p:sp>
      <p:sp>
        <p:nvSpPr>
          <p:cNvPr id="4" name="Retângulo 3"/>
          <p:cNvSpPr/>
          <p:nvPr/>
        </p:nvSpPr>
        <p:spPr>
          <a:xfrm>
            <a:off x="179512" y="1415678"/>
            <a:ext cx="5477782" cy="1077218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Composição de Recursos </a:t>
            </a:r>
          </a:p>
          <a:p>
            <a:r>
              <a:rPr lang="pt-BR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Humanos por Núcleo</a:t>
            </a:r>
            <a:endParaRPr lang="pt-BR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884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50666880"/>
              </p:ext>
            </p:extLst>
          </p:nvPr>
        </p:nvGraphicFramePr>
        <p:xfrm>
          <a:off x="323528" y="2878090"/>
          <a:ext cx="8496944" cy="3503238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6742177"/>
                <a:gridCol w="1754767"/>
              </a:tblGrid>
              <a:tr h="58387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EQUIPE DE TRABALHO TOTAL</a:t>
                      </a:r>
                      <a:endParaRPr lang="pt-B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83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8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Coordenador Geral</a:t>
                      </a:r>
                      <a:endParaRPr lang="pt-BR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01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83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8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Coordenador Pedagógico</a:t>
                      </a:r>
                      <a:endParaRPr lang="pt-BR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8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02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83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8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Coordenadores Núcleo</a:t>
                      </a:r>
                      <a:endParaRPr lang="pt-BR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800">
                          <a:effectLst/>
                          <a:latin typeface="Arial" pitchFamily="34" charset="0"/>
                          <a:cs typeface="Arial" pitchFamily="34" charset="0"/>
                        </a:rPr>
                        <a:t>39</a:t>
                      </a:r>
                      <a:endParaRPr lang="pt-BR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83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8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Agentes Sociais</a:t>
                      </a:r>
                      <a:endParaRPr lang="pt-BR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800">
                          <a:effectLst/>
                          <a:latin typeface="Arial" pitchFamily="34" charset="0"/>
                          <a:cs typeface="Arial" pitchFamily="34" charset="0"/>
                        </a:rPr>
                        <a:t>234</a:t>
                      </a:r>
                      <a:endParaRPr lang="pt-BR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83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lang="pt-B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275</a:t>
                      </a:r>
                      <a:endParaRPr lang="pt-B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179512" y="1415678"/>
            <a:ext cx="5477782" cy="1077218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Composição de Recursos </a:t>
            </a:r>
          </a:p>
          <a:p>
            <a:r>
              <a:rPr lang="pt-BR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Humanos do Projeto</a:t>
            </a:r>
            <a:endParaRPr lang="pt-BR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687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55111176"/>
              </p:ext>
            </p:extLst>
          </p:nvPr>
        </p:nvGraphicFramePr>
        <p:xfrm>
          <a:off x="251520" y="3341344"/>
          <a:ext cx="8568952" cy="2103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44416"/>
                <a:gridCol w="1368152"/>
                <a:gridCol w="1152128"/>
                <a:gridCol w="2304256"/>
              </a:tblGrid>
              <a:tr h="7386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Função</a:t>
                      </a:r>
                      <a:endParaRPr lang="pt-BR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Carga Horária</a:t>
                      </a:r>
                      <a:endParaRPr lang="pt-BR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Qte</a:t>
                      </a:r>
                      <a:r>
                        <a:rPr lang="pt-BR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Meses</a:t>
                      </a:r>
                      <a:endParaRPr lang="pt-BR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Remuneração Mensal</a:t>
                      </a:r>
                      <a:endParaRPr lang="pt-BR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3252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 Coordenador Pedagógico </a:t>
                      </a:r>
                      <a:endParaRPr lang="pt-BR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Arial" pitchFamily="34" charset="0"/>
                          <a:cs typeface="Arial" pitchFamily="34" charset="0"/>
                        </a:rPr>
                        <a:t> 40h </a:t>
                      </a:r>
                      <a:endParaRPr lang="pt-BR" sz="1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pt-BR" sz="1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R$ 1.400,00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47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 Coordenador de Núcleo </a:t>
                      </a:r>
                      <a:endParaRPr lang="pt-BR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Arial" pitchFamily="34" charset="0"/>
                          <a:cs typeface="Arial" pitchFamily="34" charset="0"/>
                        </a:rPr>
                        <a:t> 40h </a:t>
                      </a:r>
                      <a:endParaRPr lang="pt-BR" sz="1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R$ 1.300,00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92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 Agente Social </a:t>
                      </a:r>
                      <a:endParaRPr lang="pt-BR" sz="1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Arial" pitchFamily="34" charset="0"/>
                          <a:cs typeface="Arial" pitchFamily="34" charset="0"/>
                        </a:rPr>
                        <a:t> 20h </a:t>
                      </a:r>
                      <a:endParaRPr lang="pt-BR" sz="18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R$ 600,00</a:t>
                      </a:r>
                      <a:endParaRPr lang="pt-BR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179512" y="1476073"/>
            <a:ext cx="8964488" cy="107721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Função, Carga horária, Vigência do contrato e remuneração mensal</a:t>
            </a:r>
            <a:endParaRPr lang="pt-BR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065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266</TotalTime>
  <Words>2304</Words>
  <Application>Microsoft Office PowerPoint</Application>
  <PresentationFormat>Apresentação na tela (4:3)</PresentationFormat>
  <Paragraphs>375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2" baseType="lpstr">
      <vt:lpstr>Forma de Onda</vt:lpstr>
      <vt:lpstr>PELC PROJETO ESPORTE E LAZER DA CIDADE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PELC PROJETO ESPORTE E LAZER DA CIDADE</dc:title>
  <dc:creator>Heliton Janio Gomes Rosa</dc:creator>
  <cp:lastModifiedBy>evelyn.ribeiro</cp:lastModifiedBy>
  <cp:revision>25</cp:revision>
  <cp:lastPrinted>2014-01-21T19:37:45Z</cp:lastPrinted>
  <dcterms:created xsi:type="dcterms:W3CDTF">2014-01-16T19:58:41Z</dcterms:created>
  <dcterms:modified xsi:type="dcterms:W3CDTF">2014-09-19T13:58:24Z</dcterms:modified>
</cp:coreProperties>
</file>